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6" r:id="rId4"/>
    <p:sldId id="257" r:id="rId5"/>
    <p:sldId id="263" r:id="rId6"/>
    <p:sldId id="265" r:id="rId7"/>
    <p:sldId id="258" r:id="rId8"/>
    <p:sldId id="259" r:id="rId9"/>
    <p:sldId id="260"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8C5252-3287-4900-9647-E2E29BE02FFD}" type="datetimeFigureOut">
              <a:rPr lang="en-US" smtClean="0"/>
              <a:t>3/13/2018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F821167-547A-47C4-A7F9-6A97B4BEB1B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C5252-3287-4900-9647-E2E29BE02FF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1167-547A-47C4-A7F9-6A97B4BEB1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C5252-3287-4900-9647-E2E29BE02FF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1167-547A-47C4-A7F9-6A97B4BEB1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8C5252-3287-4900-9647-E2E29BE02FF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1167-547A-47C4-A7F9-6A97B4BEB1B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8C5252-3287-4900-9647-E2E29BE02FFD}" type="datetimeFigureOut">
              <a:rPr lang="en-US" smtClean="0"/>
              <a:t>3/13/2018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F821167-547A-47C4-A7F9-6A97B4BEB1B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8C5252-3287-4900-9647-E2E29BE02FF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21167-547A-47C4-A7F9-6A97B4BEB1B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8C5252-3287-4900-9647-E2E29BE02FFD}"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21167-547A-47C4-A7F9-6A97B4BEB1B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8C5252-3287-4900-9647-E2E29BE02FFD}"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21167-547A-47C4-A7F9-6A97B4BEB1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C5252-3287-4900-9647-E2E29BE02FFD}"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21167-547A-47C4-A7F9-6A97B4BEB1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8C5252-3287-4900-9647-E2E29BE02FF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21167-547A-47C4-A7F9-6A97B4BEB1B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8C5252-3287-4900-9647-E2E29BE02FFD}" type="datetimeFigureOut">
              <a:rPr lang="en-US" smtClean="0"/>
              <a:t>3/13/2018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F821167-547A-47C4-A7F9-6A97B4BEB1B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8C5252-3287-4900-9647-E2E29BE02FFD}" type="datetimeFigureOut">
              <a:rPr lang="en-US" smtClean="0"/>
              <a:t>3/13/2018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F821167-547A-47C4-A7F9-6A97B4BEB1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mailto:r" TargetMode="External"/><Relationship Id="rId2" Type="http://schemas.openxmlformats.org/officeDocument/2006/relationships/hyperlink" Target="mailto:Blakemurphy@thomson-mcduffie.net" TargetMode="External"/><Relationship Id="rId1" Type="http://schemas.openxmlformats.org/officeDocument/2006/relationships/slideLayout" Target="../slideLayouts/slideLayout4.xml"/><Relationship Id="rId4" Type="http://schemas.openxmlformats.org/officeDocument/2006/relationships/hyperlink" Target="mailto: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b="1" dirty="0" smtClean="0">
                <a:effectLst>
                  <a:outerShdw blurRad="38100" dist="38100" dir="2700000" algn="tl">
                    <a:srgbClr val="000000">
                      <a:alpha val="43137"/>
                    </a:srgbClr>
                  </a:outerShdw>
                </a:effectLst>
              </a:rPr>
              <a:t>751 Public Safety Drive</a:t>
            </a:r>
          </a:p>
          <a:p>
            <a:r>
              <a:rPr lang="en-US" b="1" dirty="0" smtClean="0">
                <a:effectLst>
                  <a:outerShdw blurRad="38100" dist="38100" dir="2700000" algn="tl">
                    <a:srgbClr val="000000">
                      <a:alpha val="43137"/>
                    </a:srgbClr>
                  </a:outerShdw>
                </a:effectLst>
              </a:rPr>
              <a:t>Thomson, GA 30824</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latin typeface="Estrangelo Edessa" panose="03080600000000000000" pitchFamily="66" charset="0"/>
                <a:cs typeface="Estrangelo Edessa" panose="03080600000000000000" pitchFamily="66" charset="0"/>
              </a:rPr>
              <a:t>McDuffie County Sheriff’s Office</a:t>
            </a:r>
            <a:endParaRPr lang="en-US" b="1" dirty="0">
              <a:effectLst>
                <a:outerShdw blurRad="38100" dist="38100" dir="2700000" algn="tl">
                  <a:srgbClr val="000000">
                    <a:alpha val="43137"/>
                  </a:srgbClr>
                </a:outerShdw>
              </a:effectLst>
              <a:latin typeface="Estrangelo Edessa" panose="03080600000000000000" pitchFamily="66" charset="0"/>
              <a:cs typeface="Estrangelo Edessa" panose="03080600000000000000"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632476"/>
            <a:ext cx="3124200" cy="197549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733800"/>
            <a:ext cx="2266950" cy="25376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200400"/>
            <a:ext cx="1219200" cy="135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191000"/>
            <a:ext cx="2171700" cy="242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78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 you have what it takes to work for McDuffie County Sheriff’s Office?</a:t>
            </a:r>
            <a:endParaRPr lang="en-US" dirty="0"/>
          </a:p>
        </p:txBody>
      </p:sp>
      <p:sp>
        <p:nvSpPr>
          <p:cNvPr id="3" name="Content Placeholder 2"/>
          <p:cNvSpPr>
            <a:spLocks noGrp="1"/>
          </p:cNvSpPr>
          <p:nvPr>
            <p:ph sz="quarter" idx="1"/>
          </p:nvPr>
        </p:nvSpPr>
        <p:spPr>
          <a:xfrm>
            <a:off x="533400" y="1447800"/>
            <a:ext cx="3749040" cy="4572000"/>
          </a:xfrm>
        </p:spPr>
        <p:txBody>
          <a:bodyPr/>
          <a:lstStyle/>
          <a:p>
            <a:pPr algn="ctr"/>
            <a:r>
              <a:rPr lang="en-US" dirty="0" smtClean="0"/>
              <a:t>Sheriff: Logan Marshall</a:t>
            </a:r>
          </a:p>
          <a:p>
            <a:pPr algn="ctr"/>
            <a:endParaRPr lang="en-US" dirty="0" smtClean="0"/>
          </a:p>
          <a:p>
            <a:pPr algn="ctr"/>
            <a:endParaRPr lang="en-US" dirty="0"/>
          </a:p>
          <a:p>
            <a:pPr algn="ctr"/>
            <a:r>
              <a:rPr lang="en-US" dirty="0" smtClean="0"/>
              <a:t>Deputy Blake Murphy</a:t>
            </a:r>
          </a:p>
          <a:p>
            <a:pPr marL="0" indent="0" algn="ctr">
              <a:buNone/>
            </a:pPr>
            <a:r>
              <a:rPr lang="en-US" dirty="0" smtClean="0"/>
              <a:t>Email: </a:t>
            </a:r>
            <a:r>
              <a:rPr lang="en-US" dirty="0" smtClean="0">
                <a:hlinkClick r:id="rId2"/>
              </a:rPr>
              <a:t>Blake.Murphy@thomson-mcduffie.net</a:t>
            </a:r>
            <a:endParaRPr lang="en-US" dirty="0" smtClean="0"/>
          </a:p>
          <a:p>
            <a:pPr marL="0" indent="0" algn="ctr">
              <a:buNone/>
            </a:pPr>
            <a:r>
              <a:rPr lang="en-US" dirty="0" smtClean="0"/>
              <a:t>706-504-7523</a:t>
            </a:r>
            <a:endParaRPr lang="en-US" dirty="0"/>
          </a:p>
        </p:txBody>
      </p:sp>
      <p:sp>
        <p:nvSpPr>
          <p:cNvPr id="4" name="Content Placeholder 3"/>
          <p:cNvSpPr>
            <a:spLocks noGrp="1"/>
          </p:cNvSpPr>
          <p:nvPr>
            <p:ph sz="quarter" idx="2"/>
          </p:nvPr>
        </p:nvSpPr>
        <p:spPr>
          <a:xfrm>
            <a:off x="4495800" y="1447800"/>
            <a:ext cx="4187190" cy="4572000"/>
          </a:xfrm>
        </p:spPr>
        <p:txBody>
          <a:bodyPr/>
          <a:lstStyle/>
          <a:p>
            <a:pPr algn="ctr"/>
            <a:r>
              <a:rPr lang="en-US" sz="2800" dirty="0" smtClean="0"/>
              <a:t>Chief Deputy: </a:t>
            </a:r>
            <a:r>
              <a:rPr lang="en-US" sz="2800" dirty="0" smtClean="0"/>
              <a:t>Ronnie Williamson</a:t>
            </a:r>
          </a:p>
          <a:p>
            <a:pPr marL="0" indent="0" algn="ctr">
              <a:buNone/>
            </a:pPr>
            <a:r>
              <a:rPr lang="en-US" dirty="0" smtClean="0"/>
              <a:t>Email:</a:t>
            </a:r>
          </a:p>
          <a:p>
            <a:pPr marL="0" indent="0" algn="ctr">
              <a:buNone/>
            </a:pPr>
            <a:r>
              <a:rPr lang="en-US" dirty="0" smtClean="0">
                <a:solidFill>
                  <a:srgbClr val="0070C0"/>
                </a:solidFill>
                <a:hlinkClick r:id="rId3"/>
              </a:rPr>
              <a:t>Ronnie.Williamson@thomson-mcduffie.net</a:t>
            </a:r>
            <a:endParaRPr lang="en-US" dirty="0" smtClean="0">
              <a:solidFill>
                <a:srgbClr val="0070C0"/>
              </a:solidFill>
            </a:endParaRPr>
          </a:p>
          <a:p>
            <a:pPr algn="ctr"/>
            <a:endParaRPr lang="en-US" dirty="0"/>
          </a:p>
          <a:p>
            <a:pPr algn="ctr"/>
            <a:r>
              <a:rPr lang="en-US" dirty="0" smtClean="0"/>
              <a:t>Deputy Nathan Salyer</a:t>
            </a:r>
          </a:p>
          <a:p>
            <a:pPr marL="0" indent="0" algn="ctr">
              <a:buNone/>
            </a:pPr>
            <a:r>
              <a:rPr lang="en-US" dirty="0" smtClean="0"/>
              <a:t>Email-</a:t>
            </a:r>
            <a:r>
              <a:rPr lang="en-US" dirty="0" smtClean="0">
                <a:hlinkClick r:id="rId4"/>
              </a:rPr>
              <a:t>Nathan.Salyer@thomson-mcduffie.net</a:t>
            </a:r>
            <a:endParaRPr lang="en-US" dirty="0"/>
          </a:p>
        </p:txBody>
      </p:sp>
    </p:spTree>
    <p:extLst>
      <p:ext uri="{BB962C8B-B14F-4D97-AF65-F5344CB8AC3E}">
        <p14:creationId xmlns:p14="http://schemas.microsoft.com/office/powerpoint/2010/main" val="234787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is McDuffie County exactly?</a:t>
            </a:r>
            <a:endParaRPr lang="en-US" b="1" dirty="0"/>
          </a:p>
        </p:txBody>
      </p:sp>
      <p:sp>
        <p:nvSpPr>
          <p:cNvPr id="3" name="Text Placeholder 2"/>
          <p:cNvSpPr>
            <a:spLocks noGrp="1"/>
          </p:cNvSpPr>
          <p:nvPr>
            <p:ph type="body" idx="2"/>
          </p:nvPr>
        </p:nvSpPr>
        <p:spPr/>
        <p:txBody>
          <a:bodyPr>
            <a:normAutofit/>
          </a:bodyPr>
          <a:lstStyle/>
          <a:p>
            <a:pPr algn="ctr"/>
            <a:r>
              <a:rPr lang="en-US" sz="2800" b="1" dirty="0"/>
              <a:t>33.4563° N, 82.4817° W</a:t>
            </a:r>
          </a:p>
        </p:txBody>
      </p:sp>
      <p:sp>
        <p:nvSpPr>
          <p:cNvPr id="4" name="Content Placeholder 3"/>
          <p:cNvSpPr>
            <a:spLocks noGrp="1"/>
          </p:cNvSpPr>
          <p:nvPr>
            <p:ph sz="quarter" idx="1"/>
          </p:nvPr>
        </p:nvSpPr>
        <p:spPr/>
        <p:txBody>
          <a:bodyPr/>
          <a:lstStyle/>
          <a:p>
            <a:r>
              <a:rPr lang="en-US" b="1" dirty="0" smtClean="0"/>
              <a:t>McDuffie County borders Columbia, Richmond, Warren, Wilkes, Lincoln, and Jefferson Counties.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971800"/>
            <a:ext cx="2895600"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0"/>
            <a:ext cx="4572000" cy="2462212"/>
          </a:xfrm>
          <a:prstGeom prst="rect">
            <a:avLst/>
          </a:prstGeom>
        </p:spPr>
      </p:pic>
    </p:spTree>
    <p:extLst>
      <p:ext uri="{BB962C8B-B14F-4D97-AF65-F5344CB8AC3E}">
        <p14:creationId xmlns:p14="http://schemas.microsoft.com/office/powerpoint/2010/main" val="23615511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big is McDuffie County?</a:t>
            </a:r>
            <a:endParaRPr lang="en-US" b="1" dirty="0"/>
          </a:p>
        </p:txBody>
      </p:sp>
      <p:sp>
        <p:nvSpPr>
          <p:cNvPr id="3" name="Content Placeholder 2"/>
          <p:cNvSpPr>
            <a:spLocks noGrp="1"/>
          </p:cNvSpPr>
          <p:nvPr>
            <p:ph sz="quarter" idx="1"/>
          </p:nvPr>
        </p:nvSpPr>
        <p:spPr/>
        <p:txBody>
          <a:bodyPr>
            <a:normAutofit/>
          </a:bodyPr>
          <a:lstStyle/>
          <a:p>
            <a:pPr algn="ctr"/>
            <a:r>
              <a:rPr lang="en-US" b="1" dirty="0" smtClean="0"/>
              <a:t>Population</a:t>
            </a:r>
            <a:r>
              <a:rPr lang="en-US" b="1" dirty="0"/>
              <a:t>: 21,231</a:t>
            </a:r>
          </a:p>
          <a:p>
            <a:pPr algn="ctr"/>
            <a:r>
              <a:rPr lang="en-US" b="1" dirty="0"/>
              <a:t> Population Density: 81.7 per square mile</a:t>
            </a:r>
          </a:p>
          <a:p>
            <a:pPr algn="ctr"/>
            <a:r>
              <a:rPr lang="en-US" b="1" dirty="0" smtClean="0"/>
              <a:t> </a:t>
            </a:r>
            <a:r>
              <a:rPr lang="en-US" b="1" dirty="0"/>
              <a:t>Water Area Percentage: 2.45% (6.52 square miles)</a:t>
            </a:r>
          </a:p>
          <a:p>
            <a:pPr algn="ctr"/>
            <a:r>
              <a:rPr lang="en-US" b="1" dirty="0"/>
              <a:t> Land Area Percentage: 97.55% (259.77 square miles)</a:t>
            </a:r>
          </a:p>
          <a:p>
            <a:pPr algn="ctr"/>
            <a:r>
              <a:rPr lang="en-US" b="1" dirty="0"/>
              <a:t> Total Area: 266.30 square miles</a:t>
            </a:r>
          </a:p>
          <a:p>
            <a:pPr algn="ctr"/>
            <a:r>
              <a:rPr lang="en-US" b="1" dirty="0"/>
              <a:t> Housing Units: 8,916 per square mile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418" y="1066800"/>
            <a:ext cx="2209800" cy="990600"/>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395317"/>
            <a:ext cx="3009900" cy="2108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371600"/>
            <a:ext cx="1575199" cy="1000126"/>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95317"/>
            <a:ext cx="2383277" cy="2005483"/>
          </a:xfrm>
          <a:prstGeom prst="rect">
            <a:avLst/>
          </a:prstGeom>
          <a:ln>
            <a:noFill/>
          </a:ln>
          <a:effectLst>
            <a:softEdge rad="1125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4022" y="4444864"/>
            <a:ext cx="2400300" cy="1727336"/>
          </a:xfrm>
          <a:prstGeom prst="ellipse">
            <a:avLst/>
          </a:prstGeom>
          <a:ln>
            <a:noFill/>
          </a:ln>
          <a:effectLst>
            <a:softEdge rad="112500"/>
          </a:effectLst>
        </p:spPr>
      </p:pic>
    </p:spTree>
    <p:extLst>
      <p:ext uri="{BB962C8B-B14F-4D97-AF65-F5344CB8AC3E}">
        <p14:creationId xmlns:p14="http://schemas.microsoft.com/office/powerpoint/2010/main" val="1872664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Communications</a:t>
            </a:r>
            <a:endParaRPr lang="en-US" b="1" dirty="0"/>
          </a:p>
        </p:txBody>
      </p:sp>
      <p:sp>
        <p:nvSpPr>
          <p:cNvPr id="3" name="Content Placeholder 2"/>
          <p:cNvSpPr>
            <a:spLocks noGrp="1"/>
          </p:cNvSpPr>
          <p:nvPr>
            <p:ph sz="quarter" idx="1"/>
          </p:nvPr>
        </p:nvSpPr>
        <p:spPr/>
        <p:txBody>
          <a:bodyPr/>
          <a:lstStyle/>
          <a:p>
            <a:pPr algn="ctr"/>
            <a:r>
              <a:rPr lang="en-US" b="1" dirty="0" smtClean="0"/>
              <a:t>Who does the McDuffie County Communications Officers dispatch for?</a:t>
            </a:r>
          </a:p>
          <a:p>
            <a:pPr algn="ctr"/>
            <a:r>
              <a:rPr lang="en-US" b="1" dirty="0" smtClean="0"/>
              <a:t>McDuffie County Sheriff’s Office </a:t>
            </a:r>
          </a:p>
          <a:p>
            <a:pPr algn="ctr"/>
            <a:r>
              <a:rPr lang="en-US" b="1" dirty="0" smtClean="0"/>
              <a:t>McDuffie EMS and Fire </a:t>
            </a:r>
          </a:p>
          <a:p>
            <a:pPr algn="ctr"/>
            <a:r>
              <a:rPr lang="en-US" b="1" dirty="0" smtClean="0"/>
              <a:t>Thomson </a:t>
            </a:r>
            <a:r>
              <a:rPr lang="en-US" b="1" dirty="0"/>
              <a:t>Police </a:t>
            </a:r>
            <a:r>
              <a:rPr lang="en-US" b="1" dirty="0" smtClean="0"/>
              <a:t>Department </a:t>
            </a:r>
          </a:p>
          <a:p>
            <a:pPr algn="ctr"/>
            <a:r>
              <a:rPr lang="en-US" b="1" dirty="0" smtClean="0"/>
              <a:t>Glascock Sheriff’s Office</a:t>
            </a:r>
          </a:p>
          <a:p>
            <a:pPr algn="ctr"/>
            <a:r>
              <a:rPr lang="en-US" b="1" dirty="0" smtClean="0"/>
              <a:t>Glascock EMS and Fire Rescue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124739"/>
            <a:ext cx="1778000" cy="133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559" y="2791489"/>
            <a:ext cx="1708115" cy="1641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876800"/>
            <a:ext cx="2667000" cy="1602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713" y="5234416"/>
            <a:ext cx="2382786" cy="1245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676" y="3810000"/>
            <a:ext cx="1936533"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876801"/>
            <a:ext cx="2976892" cy="1602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7046" y="152400"/>
            <a:ext cx="2702554" cy="1270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952145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barn(inVertical)">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wipe(down)">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circle(in)">
                                      <p:cBhvr>
                                        <p:cTn id="6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MCSO do for you?</a:t>
            </a:r>
            <a:endParaRPr lang="en-US" dirty="0"/>
          </a:p>
        </p:txBody>
      </p:sp>
      <p:sp>
        <p:nvSpPr>
          <p:cNvPr id="3" name="Content Placeholder 2"/>
          <p:cNvSpPr>
            <a:spLocks noGrp="1"/>
          </p:cNvSpPr>
          <p:nvPr>
            <p:ph sz="quarter" idx="1"/>
          </p:nvPr>
        </p:nvSpPr>
        <p:spPr/>
        <p:txBody>
          <a:bodyPr>
            <a:normAutofit fontScale="40000" lnSpcReduction="20000"/>
          </a:bodyPr>
          <a:lstStyle/>
          <a:p>
            <a:pPr algn="ctr"/>
            <a:r>
              <a:rPr lang="en-US" sz="4000" b="1" dirty="0" smtClean="0"/>
              <a:t>Working for McDuffie County Sheriff’s Office you have the means to do more than just work for a larger department. </a:t>
            </a:r>
            <a:endParaRPr lang="en-US" sz="4000" b="1" dirty="0"/>
          </a:p>
          <a:p>
            <a:pPr marL="0" indent="0">
              <a:buNone/>
            </a:pPr>
            <a:endParaRPr lang="en-US" sz="4000" b="1" dirty="0"/>
          </a:p>
          <a:p>
            <a:pPr algn="ctr"/>
            <a:r>
              <a:rPr lang="en-US" sz="4000" b="1" dirty="0" smtClean="0"/>
              <a:t>For example: </a:t>
            </a:r>
            <a:r>
              <a:rPr lang="en-US" sz="4000" b="1" dirty="0" smtClean="0"/>
              <a:t>our deputies come to work and begin their shift by patrolling their assigned zones, serving civil papers or warrants, conducting traffic patrols, answering dispatched calls and making arrests. You get the liberty of working the full case from start to finish.</a:t>
            </a:r>
          </a:p>
          <a:p>
            <a:endParaRPr lang="en-US" sz="4000" b="1" dirty="0"/>
          </a:p>
          <a:p>
            <a:pPr algn="ctr"/>
            <a:r>
              <a:rPr lang="en-US" sz="4000" b="1" dirty="0" smtClean="0"/>
              <a:t>When you make an arrest the suspect is innocent until proven guilty by a court of law. The process as you may know is a very lengthy process. </a:t>
            </a:r>
          </a:p>
          <a:p>
            <a:endParaRPr lang="en-US" sz="3400" dirty="0"/>
          </a:p>
          <a:p>
            <a:endParaRPr lang="en-US" dirty="0"/>
          </a:p>
        </p:txBody>
      </p:sp>
      <p:sp>
        <p:nvSpPr>
          <p:cNvPr id="4" name="Content Placeholder 3"/>
          <p:cNvSpPr>
            <a:spLocks noGrp="1"/>
          </p:cNvSpPr>
          <p:nvPr>
            <p:ph sz="quarter" idx="2"/>
          </p:nvPr>
        </p:nvSpPr>
        <p:spPr/>
        <p:txBody>
          <a:bodyPr>
            <a:noAutofit/>
          </a:bodyPr>
          <a:lstStyle/>
          <a:p>
            <a:pPr algn="ctr"/>
            <a:r>
              <a:rPr lang="en-US" sz="1400" b="1" dirty="0"/>
              <a:t>From the arrest you book them into the jail, then you get a court subpoena and you go to court. From there you state the case with the District </a:t>
            </a:r>
            <a:r>
              <a:rPr lang="en-US" sz="1400" b="1" dirty="0" smtClean="0"/>
              <a:t>Attorneys Office</a:t>
            </a:r>
            <a:r>
              <a:rPr lang="en-US" sz="1400" b="1" dirty="0"/>
              <a:t>. The </a:t>
            </a:r>
            <a:r>
              <a:rPr lang="en-US" sz="1400" b="1" dirty="0" smtClean="0"/>
              <a:t>Judge </a:t>
            </a:r>
            <a:r>
              <a:rPr lang="en-US" sz="1400" b="1" dirty="0" smtClean="0"/>
              <a:t>or jury then </a:t>
            </a:r>
            <a:r>
              <a:rPr lang="en-US" sz="1400" b="1" dirty="0"/>
              <a:t>hears the case, you testify and sometimes get cross examined </a:t>
            </a:r>
            <a:r>
              <a:rPr lang="en-US" sz="1400" b="1" dirty="0" smtClean="0"/>
              <a:t>then </a:t>
            </a:r>
            <a:r>
              <a:rPr lang="en-US" sz="1400" b="1" dirty="0"/>
              <a:t>the </a:t>
            </a:r>
            <a:r>
              <a:rPr lang="en-US" sz="1400" b="1" dirty="0" smtClean="0"/>
              <a:t>Judge or jury </a:t>
            </a:r>
            <a:r>
              <a:rPr lang="en-US" sz="1400" b="1" dirty="0"/>
              <a:t>makes a final ruling. Guilty or not Guilty</a:t>
            </a:r>
            <a:r>
              <a:rPr lang="en-US" sz="1400" b="1" dirty="0" smtClean="0"/>
              <a:t>.</a:t>
            </a:r>
            <a:endParaRPr lang="en-US" sz="1400" b="1" dirty="0"/>
          </a:p>
          <a:p>
            <a:endParaRPr lang="en-US" sz="1400" b="1" dirty="0" smtClean="0"/>
          </a:p>
          <a:p>
            <a:pPr algn="ctr"/>
            <a:r>
              <a:rPr lang="en-US" sz="1400" b="1" dirty="0" smtClean="0"/>
              <a:t>With </a:t>
            </a:r>
            <a:r>
              <a:rPr lang="en-US" sz="1400" b="1" dirty="0"/>
              <a:t>most larger departments, you make the arrest and then hand the case off </a:t>
            </a:r>
            <a:r>
              <a:rPr lang="en-US" sz="1400" b="1" dirty="0" smtClean="0"/>
              <a:t>to Criminal </a:t>
            </a:r>
            <a:r>
              <a:rPr lang="en-US" sz="1400" b="1" dirty="0" smtClean="0"/>
              <a:t>Investigation </a:t>
            </a:r>
            <a:r>
              <a:rPr lang="en-US" sz="1400" b="1" dirty="0" smtClean="0"/>
              <a:t>Division (CID). </a:t>
            </a:r>
            <a:r>
              <a:rPr lang="en-US" sz="1400" b="1" dirty="0"/>
              <a:t>In McDuffie County you get training on how to do follow ups, investigate cases and you have the benefit of having an “On call” investigator at your disposal. So in essence you have more </a:t>
            </a:r>
            <a:r>
              <a:rPr lang="en-US" sz="1400" b="1" dirty="0" smtClean="0"/>
              <a:t>responsibly </a:t>
            </a:r>
            <a:r>
              <a:rPr lang="en-US" sz="1400" b="1" dirty="0"/>
              <a:t>according to state law vs a police department</a:t>
            </a:r>
            <a:r>
              <a:rPr lang="en-US" sz="1400" b="1" dirty="0" smtClean="0"/>
              <a:t>.</a:t>
            </a:r>
          </a:p>
          <a:p>
            <a:endParaRPr lang="en-US" sz="1400" b="1" dirty="0" smtClean="0"/>
          </a:p>
          <a:p>
            <a:pPr algn="ctr"/>
            <a:r>
              <a:rPr lang="en-US" sz="1400" b="1" dirty="0" smtClean="0"/>
              <a:t>The more experience you have, may lead to better job opportunity within any agency!</a:t>
            </a:r>
            <a:endParaRPr lang="en-US"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410200"/>
            <a:ext cx="1676399" cy="1200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5486400"/>
            <a:ext cx="1371600" cy="1200149"/>
          </a:xfrm>
          <a:prstGeom prst="ellipse">
            <a:avLst/>
          </a:prstGeom>
          <a:ln>
            <a:noFill/>
          </a:ln>
          <a:effectLst>
            <a:softEdge rad="112500"/>
          </a:effectLst>
        </p:spPr>
      </p:pic>
    </p:spTree>
    <p:extLst>
      <p:ext uri="{BB962C8B-B14F-4D97-AF65-F5344CB8AC3E}">
        <p14:creationId xmlns:p14="http://schemas.microsoft.com/office/powerpoint/2010/main" val="35920585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Chart</a:t>
            </a:r>
            <a:endParaRPr lang="en-US" b="1" dirty="0"/>
          </a:p>
        </p:txBody>
      </p:sp>
      <p:sp>
        <p:nvSpPr>
          <p:cNvPr id="3" name="Text Placeholder 2"/>
          <p:cNvSpPr>
            <a:spLocks noGrp="1"/>
          </p:cNvSpPr>
          <p:nvPr>
            <p:ph type="body" idx="2"/>
          </p:nvPr>
        </p:nvSpPr>
        <p:spPr>
          <a:xfrm>
            <a:off x="152400" y="1371600"/>
            <a:ext cx="4800600" cy="3505200"/>
          </a:xfrm>
        </p:spPr>
        <p:txBody>
          <a:bodyPr>
            <a:noAutofit/>
          </a:bodyPr>
          <a:lstStyle/>
          <a:p>
            <a:pPr algn="ctr"/>
            <a:r>
              <a:rPr lang="en-US" sz="1400" b="1" dirty="0"/>
              <a:t>	</a:t>
            </a:r>
          </a:p>
          <a:p>
            <a:pPr algn="ctr"/>
            <a:r>
              <a:rPr lang="en-US" sz="1400" b="1" dirty="0"/>
              <a:t>McDuffie County, Georgia, violent crime, on a scale from 1 (low crime) to 100, is 64. Violent crime is composed of four offenses: murder and </a:t>
            </a:r>
            <a:r>
              <a:rPr lang="en-US" sz="1400" b="1" dirty="0" smtClean="0"/>
              <a:t>non-negligent </a:t>
            </a:r>
            <a:r>
              <a:rPr lang="en-US" sz="1400" b="1" dirty="0"/>
              <a:t>manslaughter, forcible rape, robbery, and aggravated assault. The US average is 31.1.</a:t>
            </a:r>
          </a:p>
          <a:p>
            <a:pPr algn="ctr"/>
            <a:endParaRPr lang="en-US" sz="1400" b="1" dirty="0"/>
          </a:p>
          <a:p>
            <a:pPr algn="ctr"/>
            <a:r>
              <a:rPr lang="en-US" sz="1400" b="1" dirty="0"/>
              <a:t>McDuffie County, Georgia, property crime, on a scale from 1 (low) to 100, is 56. Property crime includes the offenses of burglary, larceny-theft, motor vehicle theft, and arson. The object of the theft-type offenses is the taking of money or property, but there is no force or threat of force against the victims. The US average is 38.1.</a:t>
            </a:r>
          </a:p>
        </p:txBody>
      </p:sp>
      <p:pic>
        <p:nvPicPr>
          <p:cNvPr id="9" name="Content Placeholder 8"/>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81200" y="5676900"/>
            <a:ext cx="2057400" cy="9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495799"/>
            <a:ext cx="1524000" cy="978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167245"/>
            <a:ext cx="3886200" cy="515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495800"/>
            <a:ext cx="2016636" cy="1371600"/>
          </a:xfrm>
          <a:prstGeom prst="ellipse">
            <a:avLst/>
          </a:prstGeom>
          <a:ln>
            <a:noFill/>
          </a:ln>
          <a:effectLst>
            <a:softEdge rad="112500"/>
          </a:effectLst>
        </p:spPr>
      </p:pic>
    </p:spTree>
    <p:extLst>
      <p:ext uri="{BB962C8B-B14F-4D97-AF65-F5344CB8AC3E}">
        <p14:creationId xmlns:p14="http://schemas.microsoft.com/office/powerpoint/2010/main" val="2609775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Important?</a:t>
            </a:r>
            <a:endParaRPr lang="en-US" b="1" dirty="0"/>
          </a:p>
        </p:txBody>
      </p:sp>
      <p:sp>
        <p:nvSpPr>
          <p:cNvPr id="3" name="Content Placeholder 2"/>
          <p:cNvSpPr>
            <a:spLocks noGrp="1"/>
          </p:cNvSpPr>
          <p:nvPr>
            <p:ph sz="quarter" idx="1"/>
          </p:nvPr>
        </p:nvSpPr>
        <p:spPr>
          <a:xfrm>
            <a:off x="533400" y="1371600"/>
            <a:ext cx="7772400" cy="4572000"/>
          </a:xfrm>
        </p:spPr>
        <p:txBody>
          <a:bodyPr/>
          <a:lstStyle/>
          <a:p>
            <a:pPr algn="ctr"/>
            <a:r>
              <a:rPr lang="en-US" b="1" dirty="0" smtClean="0"/>
              <a:t>Standard base pay- $16.90 hourly /$33,800 yearly</a:t>
            </a:r>
          </a:p>
          <a:p>
            <a:pPr algn="ctr"/>
            <a:r>
              <a:rPr lang="en-US" b="1" dirty="0" smtClean="0"/>
              <a:t>Benefits – Blue Cross Blue Shield – Eye, Dental, Health and includes a pension plan. Health insurance is fully paid for by McDuffie County for the employee.</a:t>
            </a:r>
          </a:p>
          <a:p>
            <a:pPr algn="ctr"/>
            <a:r>
              <a:rPr lang="en-US" b="1" dirty="0" smtClean="0"/>
              <a:t>Equipment- County supplies all equipment and orders new equipment yearly. </a:t>
            </a:r>
          </a:p>
          <a:p>
            <a:pPr algn="ctr"/>
            <a:r>
              <a:rPr lang="en-US" b="1" dirty="0" smtClean="0"/>
              <a:t>Take home patrol unit within a certain radius from Sheriff’s Office.</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5191991"/>
            <a:ext cx="46863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54" y="4810991"/>
            <a:ext cx="26670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88518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Employment </a:t>
            </a:r>
            <a:endParaRPr lang="en-US" b="1" dirty="0"/>
          </a:p>
        </p:txBody>
      </p:sp>
      <p:sp>
        <p:nvSpPr>
          <p:cNvPr id="3" name="Content Placeholder 2"/>
          <p:cNvSpPr>
            <a:spLocks noGrp="1"/>
          </p:cNvSpPr>
          <p:nvPr>
            <p:ph sz="quarter" idx="1"/>
          </p:nvPr>
        </p:nvSpPr>
        <p:spPr/>
        <p:txBody>
          <a:bodyPr/>
          <a:lstStyle/>
          <a:p>
            <a:pPr algn="ctr"/>
            <a:r>
              <a:rPr lang="en-US" b="1" dirty="0" smtClean="0"/>
              <a:t>In house training such as: Taser Recertification, </a:t>
            </a:r>
            <a:r>
              <a:rPr lang="en-US" b="1" dirty="0" smtClean="0"/>
              <a:t>handgun, patrol rifle and backup yearly certifications</a:t>
            </a:r>
            <a:r>
              <a:rPr lang="en-US" b="1" dirty="0" smtClean="0"/>
              <a:t>, </a:t>
            </a:r>
            <a:r>
              <a:rPr lang="en-US" b="1" dirty="0" smtClean="0"/>
              <a:t>first aid and CPR, driving simulators, several various training </a:t>
            </a:r>
            <a:r>
              <a:rPr lang="en-US" b="1" dirty="0" smtClean="0"/>
              <a:t>programs for </a:t>
            </a:r>
            <a:r>
              <a:rPr lang="en-US" b="1" dirty="0" smtClean="0"/>
              <a:t>POST hours.  </a:t>
            </a:r>
          </a:p>
          <a:p>
            <a:pPr algn="ctr"/>
            <a:r>
              <a:rPr lang="en-US" b="1" dirty="0" smtClean="0"/>
              <a:t>Shooting range that the agency upkeeps and owns.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90" y="4853826"/>
            <a:ext cx="2857500" cy="1731871"/>
          </a:xfrm>
          <a:prstGeom prst="ellipse">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085" y="3498956"/>
            <a:ext cx="2178637" cy="101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404" y="4595851"/>
            <a:ext cx="2286000" cy="1691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743" y="3576637"/>
            <a:ext cx="2313151"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520" y="3528264"/>
            <a:ext cx="19431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8987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all do we do?</a:t>
            </a:r>
            <a:endParaRPr lang="en-US" b="1" dirty="0"/>
          </a:p>
        </p:txBody>
      </p:sp>
      <p:sp>
        <p:nvSpPr>
          <p:cNvPr id="3" name="Content Placeholder 2"/>
          <p:cNvSpPr>
            <a:spLocks noGrp="1"/>
          </p:cNvSpPr>
          <p:nvPr>
            <p:ph sz="quarter" idx="1"/>
          </p:nvPr>
        </p:nvSpPr>
        <p:spPr/>
        <p:txBody>
          <a:bodyPr>
            <a:normAutofit/>
          </a:bodyPr>
          <a:lstStyle/>
          <a:p>
            <a:pPr algn="ctr"/>
            <a:r>
              <a:rPr lang="en-US" sz="2000" b="1" dirty="0" smtClean="0"/>
              <a:t>Patrol Division </a:t>
            </a:r>
            <a:endParaRPr lang="en-US" sz="2000" b="1" dirty="0"/>
          </a:p>
          <a:p>
            <a:pPr algn="ctr"/>
            <a:r>
              <a:rPr lang="en-US" sz="2000" b="1" dirty="0" smtClean="0"/>
              <a:t>Traffic </a:t>
            </a:r>
            <a:r>
              <a:rPr lang="en-US" sz="2000" b="1" dirty="0" smtClean="0"/>
              <a:t>Division</a:t>
            </a:r>
          </a:p>
          <a:p>
            <a:pPr algn="ctr"/>
            <a:r>
              <a:rPr lang="en-US" sz="2000" b="1" dirty="0" smtClean="0"/>
              <a:t>C.I.D.</a:t>
            </a:r>
            <a:endParaRPr lang="en-US" sz="2000" b="1" dirty="0" smtClean="0"/>
          </a:p>
          <a:p>
            <a:pPr algn="ctr"/>
            <a:r>
              <a:rPr lang="en-US" sz="2000" b="1" dirty="0"/>
              <a:t>Court </a:t>
            </a:r>
            <a:r>
              <a:rPr lang="en-US" sz="2000" b="1" dirty="0" smtClean="0"/>
              <a:t>Bailiffs</a:t>
            </a:r>
          </a:p>
          <a:p>
            <a:pPr algn="ctr"/>
            <a:r>
              <a:rPr lang="en-US" sz="2000" b="1" dirty="0" smtClean="0"/>
              <a:t>Superior Court Security </a:t>
            </a:r>
          </a:p>
          <a:p>
            <a:pPr algn="ctr"/>
            <a:r>
              <a:rPr lang="en-US" sz="2000" b="1" dirty="0" smtClean="0"/>
              <a:t>Records </a:t>
            </a:r>
            <a:r>
              <a:rPr lang="en-US" sz="2000" b="1" dirty="0" smtClean="0"/>
              <a:t>Division</a:t>
            </a:r>
            <a:endParaRPr lang="en-US" sz="2000" b="1" dirty="0" smtClean="0"/>
          </a:p>
          <a:p>
            <a:pPr algn="ctr"/>
            <a:r>
              <a:rPr lang="en-US" sz="2000" b="1" dirty="0" smtClean="0"/>
              <a:t>Jail Division</a:t>
            </a:r>
          </a:p>
          <a:p>
            <a:pPr algn="ctr"/>
            <a:r>
              <a:rPr lang="en-US" sz="2000" b="1" dirty="0" smtClean="0"/>
              <a:t>911Communications </a:t>
            </a:r>
            <a:endParaRPr lang="en-US" sz="2000" b="1" dirty="0" smtClean="0"/>
          </a:p>
          <a:p>
            <a:pPr algn="ctr"/>
            <a:r>
              <a:rPr lang="en-US" sz="2000" b="1" dirty="0"/>
              <a:t>Prisoner Transport</a:t>
            </a:r>
            <a:endParaRPr lang="en-US" sz="20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0"/>
            <a:ext cx="1850994" cy="1294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29" y="1386863"/>
            <a:ext cx="2056171" cy="1300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773" y="1018309"/>
            <a:ext cx="2317604"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5250795"/>
            <a:ext cx="2614612" cy="1325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7747" y="5098525"/>
            <a:ext cx="2190321" cy="1470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4679" y="3122001"/>
            <a:ext cx="2056455" cy="1528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4845626"/>
            <a:ext cx="2209800" cy="155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9526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circle(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circle(in)">
                                      <p:cBhvr>
                                        <p:cTn id="57" dur="2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circle(in)">
                                      <p:cBhvr>
                                        <p:cTn id="62" dur="20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circle(in)">
                                      <p:cBhvr>
                                        <p:cTn id="72" dur="2000"/>
                                        <p:tgtEl>
                                          <p:spTgt spid="3">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heel(1)">
                                      <p:cBhvr>
                                        <p:cTn id="77" dur="20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wipe(down)">
                                      <p:cBhvr>
                                        <p:cTn id="8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548</TotalTime>
  <Words>559</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Estrangelo Edessa</vt:lpstr>
      <vt:lpstr>Franklin Gothic Book</vt:lpstr>
      <vt:lpstr>Perpetua</vt:lpstr>
      <vt:lpstr>Wingdings 2</vt:lpstr>
      <vt:lpstr>Equity</vt:lpstr>
      <vt:lpstr>McDuffie County Sheriff’s Office</vt:lpstr>
      <vt:lpstr>Where is McDuffie County exactly?</vt:lpstr>
      <vt:lpstr>How big is McDuffie County?</vt:lpstr>
      <vt:lpstr>Communications</vt:lpstr>
      <vt:lpstr>What can MCSO do for you?</vt:lpstr>
      <vt:lpstr>Crime Chart</vt:lpstr>
      <vt:lpstr>What's Important?</vt:lpstr>
      <vt:lpstr>Employment </vt:lpstr>
      <vt:lpstr>What all do we do?</vt:lpstr>
      <vt:lpstr>Do you have what it takes to work for McDuffie County Sheriff’s Office?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McDuffie County Sheriff’s Office</dc:title>
  <dc:creator>Blake Murphy</dc:creator>
  <cp:lastModifiedBy>Ronnie Williamson</cp:lastModifiedBy>
  <cp:revision>63</cp:revision>
  <dcterms:created xsi:type="dcterms:W3CDTF">2018-02-09T08:20:19Z</dcterms:created>
  <dcterms:modified xsi:type="dcterms:W3CDTF">2018-03-13T15:38:32Z</dcterms:modified>
</cp:coreProperties>
</file>